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7"/>
  </p:notesMasterIdLst>
  <p:sldIdLst>
    <p:sldId id="256" r:id="rId2"/>
    <p:sldId id="257" r:id="rId3"/>
    <p:sldId id="262" r:id="rId4"/>
    <p:sldId id="263" r:id="rId5"/>
    <p:sldId id="305" r:id="rId6"/>
    <p:sldId id="306" r:id="rId7"/>
    <p:sldId id="268" r:id="rId8"/>
    <p:sldId id="307" r:id="rId9"/>
    <p:sldId id="309" r:id="rId10"/>
    <p:sldId id="275" r:id="rId11"/>
    <p:sldId id="274" r:id="rId12"/>
    <p:sldId id="310" r:id="rId13"/>
    <p:sldId id="311" r:id="rId14"/>
    <p:sldId id="312" r:id="rId15"/>
    <p:sldId id="259" r:id="rId1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ExtraBold" panose="00000900000000000000" pitchFamily="2" charset="0"/>
      <p:bold r:id="rId22"/>
      <p:boldItalic r:id="rId23"/>
    </p:embeddedFont>
    <p:embeddedFont>
      <p:font typeface="Montserrat ExtraLight" panose="000003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78411B-2A78-7D4E-566D-801F978A510E}" v="6" dt="2025-04-13T00:56:15.201"/>
    <p1510:client id="{2DEE098D-8507-3EB9-49DC-9054A1E26E78}" v="1" dt="2025-04-13T22:44:03.383"/>
    <p1510:client id="{302C0DFD-E49D-0464-0090-5CA440EC3428}" v="12" dt="2025-04-14T00:57:48.944"/>
    <p1510:client id="{94E889DD-0807-4B61-B61E-8AF20DF215A6}" v="59" dt="2025-04-12T23:48:47.276"/>
    <p1510:client id="{AA88DE3D-FBE1-C394-86AC-1425BCEE7A39}" v="16" dt="2025-04-13T23:09:47.166"/>
  </p1510:revLst>
</p1510:revInfo>
</file>

<file path=ppt/tableStyles.xml><?xml version="1.0" encoding="utf-8"?>
<a:tblStyleLst xmlns:a="http://schemas.openxmlformats.org/drawingml/2006/main" def="{3118637F-7CF4-4891-BF00-D363905DDDB3}">
  <a:tblStyle styleId="{3118637F-7CF4-4891-BF00-D363905DDD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>
          <a:extLst>
            <a:ext uri="{FF2B5EF4-FFF2-40B4-BE49-F238E27FC236}">
              <a16:creationId xmlns:a16="http://schemas.microsoft.com/office/drawing/2014/main" id="{7967E061-5180-9AD4-1A96-22044251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>
            <a:extLst>
              <a:ext uri="{FF2B5EF4-FFF2-40B4-BE49-F238E27FC236}">
                <a16:creationId xmlns:a16="http://schemas.microsoft.com/office/drawing/2014/main" id="{C90EF059-3212-EF03-1C3B-645C145202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>
            <a:extLst>
              <a:ext uri="{FF2B5EF4-FFF2-40B4-BE49-F238E27FC236}">
                <a16:creationId xmlns:a16="http://schemas.microsoft.com/office/drawing/2014/main" id="{BBC546B8-852E-ED73-58BD-28C3AF6049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046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>
          <a:extLst>
            <a:ext uri="{FF2B5EF4-FFF2-40B4-BE49-F238E27FC236}">
              <a16:creationId xmlns:a16="http://schemas.microsoft.com/office/drawing/2014/main" id="{6F100A01-2738-1125-2938-24AD8242F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>
            <a:extLst>
              <a:ext uri="{FF2B5EF4-FFF2-40B4-BE49-F238E27FC236}">
                <a16:creationId xmlns:a16="http://schemas.microsoft.com/office/drawing/2014/main" id="{DB695EB3-CA6D-9E1A-6448-A289A12BD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>
            <a:extLst>
              <a:ext uri="{FF2B5EF4-FFF2-40B4-BE49-F238E27FC236}">
                <a16:creationId xmlns:a16="http://schemas.microsoft.com/office/drawing/2014/main" id="{21E14275-7F3A-C0E0-59B9-7238569276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507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>
          <a:extLst>
            <a:ext uri="{FF2B5EF4-FFF2-40B4-BE49-F238E27FC236}">
              <a16:creationId xmlns:a16="http://schemas.microsoft.com/office/drawing/2014/main" id="{09961CF8-4DFC-66F0-C02E-3770DF079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>
            <a:extLst>
              <a:ext uri="{FF2B5EF4-FFF2-40B4-BE49-F238E27FC236}">
                <a16:creationId xmlns:a16="http://schemas.microsoft.com/office/drawing/2014/main" id="{0EA82E01-540E-16AF-01C2-11D09B7C46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>
            <a:extLst>
              <a:ext uri="{FF2B5EF4-FFF2-40B4-BE49-F238E27FC236}">
                <a16:creationId xmlns:a16="http://schemas.microsoft.com/office/drawing/2014/main" id="{8877DDC3-8138-4F9C-C7D4-107E211B35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174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>
          <a:extLst>
            <a:ext uri="{FF2B5EF4-FFF2-40B4-BE49-F238E27FC236}">
              <a16:creationId xmlns:a16="http://schemas.microsoft.com/office/drawing/2014/main" id="{E73CAC29-CA8E-8761-E699-E5E7B126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>
            <a:extLst>
              <a:ext uri="{FF2B5EF4-FFF2-40B4-BE49-F238E27FC236}">
                <a16:creationId xmlns:a16="http://schemas.microsoft.com/office/drawing/2014/main" id="{127A44DA-830D-0D03-AD9C-6033B0A640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>
            <a:extLst>
              <a:ext uri="{FF2B5EF4-FFF2-40B4-BE49-F238E27FC236}">
                <a16:creationId xmlns:a16="http://schemas.microsoft.com/office/drawing/2014/main" id="{937B0C3C-3D5E-D426-C68F-447AE53FC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243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5F87800A-00D3-F44A-2F59-A36E8E226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>
            <a:extLst>
              <a:ext uri="{FF2B5EF4-FFF2-40B4-BE49-F238E27FC236}">
                <a16:creationId xmlns:a16="http://schemas.microsoft.com/office/drawing/2014/main" id="{9427037D-6307-108E-3BA0-348F3DD6F4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>
            <a:extLst>
              <a:ext uri="{FF2B5EF4-FFF2-40B4-BE49-F238E27FC236}">
                <a16:creationId xmlns:a16="http://schemas.microsoft.com/office/drawing/2014/main" id="{9ACF27AC-10DE-7038-415E-23BE0BF672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385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>
          <a:extLst>
            <a:ext uri="{FF2B5EF4-FFF2-40B4-BE49-F238E27FC236}">
              <a16:creationId xmlns:a16="http://schemas.microsoft.com/office/drawing/2014/main" id="{320EA566-5EA1-4509-AD3F-117CD478F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>
            <a:extLst>
              <a:ext uri="{FF2B5EF4-FFF2-40B4-BE49-F238E27FC236}">
                <a16:creationId xmlns:a16="http://schemas.microsoft.com/office/drawing/2014/main" id="{85E42314-421F-011C-ABD4-11BBBF460A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>
            <a:extLst>
              <a:ext uri="{FF2B5EF4-FFF2-40B4-BE49-F238E27FC236}">
                <a16:creationId xmlns:a16="http://schemas.microsoft.com/office/drawing/2014/main" id="{BE6D665E-8D6F-263B-5EC0-829F7D0973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863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6458A1C7-2470-4B7A-67D7-4227BC545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>
            <a:extLst>
              <a:ext uri="{FF2B5EF4-FFF2-40B4-BE49-F238E27FC236}">
                <a16:creationId xmlns:a16="http://schemas.microsoft.com/office/drawing/2014/main" id="{BA8EA520-DC5B-2D20-FA44-171061D2EC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>
            <a:extLst>
              <a:ext uri="{FF2B5EF4-FFF2-40B4-BE49-F238E27FC236}">
                <a16:creationId xmlns:a16="http://schemas.microsoft.com/office/drawing/2014/main" id="{E5E477E2-4C4B-4C76-9FC4-B8DB547C6A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507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7" r:id="rId4"/>
    <p:sldLayoutId id="2147483658" r:id="rId5"/>
    <p:sldLayoutId id="2147483659" r:id="rId6"/>
    <p:sldLayoutId id="2147483661" r:id="rId7"/>
    <p:sldLayoutId id="2147483662" r:id="rId8"/>
    <p:sldLayoutId id="2147483663" r:id="rId9"/>
    <p:sldLayoutId id="2147483664" r:id="rId10"/>
    <p:sldLayoutId id="2147483669" r:id="rId11"/>
    <p:sldLayoutId id="2147483670" r:id="rId12"/>
    <p:sldLayoutId id="214748368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735663"/>
            <a:ext cx="4792200" cy="1854673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Series Forecasting for Hotel Bookings</a:t>
            </a:r>
            <a:endParaRPr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– Group 3</a:t>
            </a: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MACHINE  LEARNING</a:t>
            </a:r>
            <a:endParaRPr sz="22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– App Walkthrough</a:t>
            </a:r>
            <a:endParaRPr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939614" y="914716"/>
            <a:ext cx="6729455" cy="3084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None/>
            </a:pPr>
            <a:endParaRPr lang="en-US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/>
              <a:t>Upload monthly bookings CSV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" name="image6.png">
            <a:extLst>
              <a:ext uri="{FF2B5EF4-FFF2-40B4-BE49-F238E27FC236}">
                <a16:creationId xmlns:a16="http://schemas.microsoft.com/office/drawing/2014/main" id="{91EFD988-97AD-05EF-4972-92A68C25733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419946" y="1952988"/>
            <a:ext cx="5410099" cy="2838057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2276100" y="447952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400"/>
              <a:t>2. Choose Decomposition → Additive or Multiplicative</a:t>
            </a:r>
            <a:br>
              <a:rPr lang="en-US" sz="1400"/>
            </a:br>
            <a:endParaRPr lang="en-US" sz="1400"/>
          </a:p>
        </p:txBody>
      </p:sp>
      <p:pic>
        <p:nvPicPr>
          <p:cNvPr id="2" name="image3.png">
            <a:extLst>
              <a:ext uri="{FF2B5EF4-FFF2-40B4-BE49-F238E27FC236}">
                <a16:creationId xmlns:a16="http://schemas.microsoft.com/office/drawing/2014/main" id="{2A3CC7C8-242B-6E5D-B57A-AFB46E80EC8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618894" y="1478213"/>
            <a:ext cx="5906211" cy="3406607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>
          <a:extLst>
            <a:ext uri="{FF2B5EF4-FFF2-40B4-BE49-F238E27FC236}">
              <a16:creationId xmlns:a16="http://schemas.microsoft.com/office/drawing/2014/main" id="{F37B7997-99D9-E133-2702-53B2E6CE5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>
            <a:extLst>
              <a:ext uri="{FF2B5EF4-FFF2-40B4-BE49-F238E27FC236}">
                <a16:creationId xmlns:a16="http://schemas.microsoft.com/office/drawing/2014/main" id="{FED14307-BF23-59E3-60AE-8E05A2CFE9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6602" y="744673"/>
            <a:ext cx="5614014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400"/>
              <a:t>3. Select Forecasting Model (e.g., Prophet)</a:t>
            </a:r>
            <a:br>
              <a:rPr lang="en-US" sz="1400"/>
            </a:br>
            <a:r>
              <a:rPr lang="en-US" sz="1400"/>
              <a:t>4. Set forecast horizon (e.g., 6 months)</a:t>
            </a:r>
            <a:br>
              <a:rPr lang="en-US" sz="1400"/>
            </a:br>
            <a:r>
              <a:rPr lang="en-US" sz="1400"/>
              <a:t>5. View results</a:t>
            </a:r>
            <a:br>
              <a:rPr lang="en-US" sz="1400"/>
            </a:br>
            <a:endParaRPr lang="en-US" sz="1400"/>
          </a:p>
        </p:txBody>
      </p:sp>
      <p:pic>
        <p:nvPicPr>
          <p:cNvPr id="3" name="image5.png">
            <a:extLst>
              <a:ext uri="{FF2B5EF4-FFF2-40B4-BE49-F238E27FC236}">
                <a16:creationId xmlns:a16="http://schemas.microsoft.com/office/drawing/2014/main" id="{F5E1AC41-A085-994F-7AC3-1416C823DAC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596615" y="1633042"/>
            <a:ext cx="5160253" cy="3320715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401610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>
          <a:extLst>
            <a:ext uri="{FF2B5EF4-FFF2-40B4-BE49-F238E27FC236}">
              <a16:creationId xmlns:a16="http://schemas.microsoft.com/office/drawing/2014/main" id="{25DE03DB-8578-EB33-B676-386290EC0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>
            <a:extLst>
              <a:ext uri="{FF2B5EF4-FFF2-40B4-BE49-F238E27FC236}">
                <a16:creationId xmlns:a16="http://schemas.microsoft.com/office/drawing/2014/main" id="{377B1ADC-6630-F178-F06C-862A06803B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Deployment &amp; Business Value</a:t>
            </a:r>
            <a:endParaRPr/>
          </a:p>
        </p:txBody>
      </p:sp>
      <p:sp>
        <p:nvSpPr>
          <p:cNvPr id="2191" name="Google Shape;2191;p70">
            <a:extLst>
              <a:ext uri="{FF2B5EF4-FFF2-40B4-BE49-F238E27FC236}">
                <a16:creationId xmlns:a16="http://schemas.microsoft.com/office/drawing/2014/main" id="{BD0788F4-DA99-770E-059A-817D6AFA7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/>
              <a:t>Deployed via </a:t>
            </a:r>
            <a:r>
              <a:rPr lang="en-US" b="1" dirty="0" err="1"/>
              <a:t>Streamlit</a:t>
            </a:r>
            <a:br>
              <a:rPr lang="en-US" dirty="0"/>
            </a:br>
            <a:r>
              <a:rPr lang="en-US" dirty="0"/>
              <a:t>🌐 Public link available – no install needed</a:t>
            </a:r>
          </a:p>
          <a:p>
            <a:pPr>
              <a:lnSpc>
                <a:spcPct val="150000"/>
              </a:lnSpc>
              <a:buNone/>
            </a:pPr>
            <a:r>
              <a:rPr lang="en-US" b="1" dirty="0"/>
              <a:t>Business Value</a:t>
            </a:r>
            <a:r>
              <a:rPr lang="en-US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🎯 Data-driven staffing &amp; resource planning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💸 Optimized marketing campaigns in peak months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🔄 Repeatable tool for different hotels or time series</a:t>
            </a:r>
          </a:p>
        </p:txBody>
      </p:sp>
      <p:cxnSp>
        <p:nvCxnSpPr>
          <p:cNvPr id="2192" name="Google Shape;2192;p70">
            <a:extLst>
              <a:ext uri="{FF2B5EF4-FFF2-40B4-BE49-F238E27FC236}">
                <a16:creationId xmlns:a16="http://schemas.microsoft.com/office/drawing/2014/main" id="{C36CF351-D8CB-AE67-AEFF-00C25AA9308F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875187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>
          <a:extLst>
            <a:ext uri="{FF2B5EF4-FFF2-40B4-BE49-F238E27FC236}">
              <a16:creationId xmlns:a16="http://schemas.microsoft.com/office/drawing/2014/main" id="{A5211582-45DF-4093-592C-65E188A01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>
            <a:extLst>
              <a:ext uri="{FF2B5EF4-FFF2-40B4-BE49-F238E27FC236}">
                <a16:creationId xmlns:a16="http://schemas.microsoft.com/office/drawing/2014/main" id="{8E81E4EA-562D-74CA-5F04-9537FA1B47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Thoughts</a:t>
            </a:r>
            <a:endParaRPr/>
          </a:p>
        </p:txBody>
      </p:sp>
      <p:sp>
        <p:nvSpPr>
          <p:cNvPr id="2191" name="Google Shape;2191;p70">
            <a:extLst>
              <a:ext uri="{FF2B5EF4-FFF2-40B4-BE49-F238E27FC236}">
                <a16:creationId xmlns:a16="http://schemas.microsoft.com/office/drawing/2014/main" id="{5C12EB0A-8BC6-D76D-1273-491DEE2FB7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/>
              <a:t>Key Takeaways:</a:t>
            </a: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Prophet model provides </a:t>
            </a:r>
            <a:r>
              <a:rPr lang="en-US" b="1" dirty="0"/>
              <a:t>high-accuracy forecasts</a:t>
            </a: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Streamlit</a:t>
            </a:r>
            <a:r>
              <a:rPr lang="en-US" dirty="0"/>
              <a:t> app makes forecasting </a:t>
            </a:r>
            <a:r>
              <a:rPr lang="en-US" b="1" dirty="0"/>
              <a:t>accessible to business users</a:t>
            </a: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Easily extendable to </a:t>
            </a:r>
            <a:r>
              <a:rPr lang="en-US" b="1" dirty="0"/>
              <a:t>finance, retail, or healthcare</a:t>
            </a:r>
            <a:endParaRPr lang="en-US" dirty="0"/>
          </a:p>
        </p:txBody>
      </p:sp>
      <p:cxnSp>
        <p:nvCxnSpPr>
          <p:cNvPr id="2192" name="Google Shape;2192;p70">
            <a:extLst>
              <a:ext uri="{FF2B5EF4-FFF2-40B4-BE49-F238E27FC236}">
                <a16:creationId xmlns:a16="http://schemas.microsoft.com/office/drawing/2014/main" id="{C1B5208D-41E1-89C3-29E1-8C598F82AA9F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855024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Forecast Hotel Bookings?</a:t>
            </a:r>
            <a:endParaRPr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3864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400"/>
              <a:t>❝Uncertainty in bookings affects staffing, revenue, and guest experience.❞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 sz="1400" b="1"/>
              <a:t>Business Challenge:</a:t>
            </a:r>
          </a:p>
          <a:p>
            <a:pPr marL="0" indent="0">
              <a:buNone/>
            </a:pPr>
            <a:endParaRPr lang="en-US" sz="1400"/>
          </a:p>
          <a:p>
            <a:pPr marL="285750" indent="-285750"/>
            <a:r>
              <a:rPr lang="en-US" sz="1400"/>
              <a:t>Inconsistent demand leads to over/under-staffing and lost revenue opportunities.</a:t>
            </a:r>
          </a:p>
          <a:p>
            <a:pPr marL="285750" indent="-285750"/>
            <a:r>
              <a:rPr lang="en-US" sz="1400"/>
              <a:t>Accurate booking forecasts are essential for better planning.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 sz="1400" b="1"/>
              <a:t>Our Goal: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 sz="1400"/>
              <a:t>Build an easy-to-use forecasting tool that predicts future hotel bookings using historical data.</a:t>
            </a:r>
          </a:p>
          <a:p>
            <a:pPr marL="0" indent="0">
              <a:buNone/>
            </a:pPr>
            <a:endParaRPr lang="en-US" sz="140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&amp; EDA Insights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417427"/>
            <a:ext cx="6389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/>
              <a:t>Source</a:t>
            </a:r>
            <a:r>
              <a:rPr lang="en-US"/>
              <a:t>: Hotel Booking Demand – Kaggle</a:t>
            </a:r>
            <a:br>
              <a:rPr lang="en-US"/>
            </a:br>
            <a:r>
              <a:rPr lang="en-US" b="1"/>
              <a:t>Scope</a:t>
            </a:r>
            <a:r>
              <a:rPr lang="en-US"/>
              <a:t>: Monthly bookings from 2015–2017</a:t>
            </a:r>
            <a:br>
              <a:rPr lang="en-US"/>
            </a:br>
            <a:r>
              <a:rPr lang="en-US" b="1"/>
              <a:t>Features Used</a:t>
            </a:r>
            <a:r>
              <a:rPr lang="en-US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Arrival Date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Total Bookings per Month</a:t>
            </a:r>
          </a:p>
          <a:p>
            <a:pPr>
              <a:buNone/>
            </a:pPr>
            <a:r>
              <a:rPr lang="en-US" b="1"/>
              <a:t>Key Patterns Detected</a:t>
            </a:r>
            <a:r>
              <a:rPr lang="en-US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🔼 </a:t>
            </a:r>
            <a:r>
              <a:rPr lang="en-US" b="1"/>
              <a:t>Summer spikes</a:t>
            </a:r>
            <a:r>
              <a:rPr lang="en-US"/>
              <a:t> (June–July)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🔽 </a:t>
            </a:r>
            <a:r>
              <a:rPr lang="en-US" b="1"/>
              <a:t>Winter slumps</a:t>
            </a:r>
            <a:r>
              <a:rPr lang="en-US"/>
              <a:t> (Jan–Feb)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2.png">
            <a:extLst>
              <a:ext uri="{FF2B5EF4-FFF2-40B4-BE49-F238E27FC236}">
                <a16:creationId xmlns:a16="http://schemas.microsoft.com/office/drawing/2014/main" id="{E41BE9A3-FF60-F00E-D97B-AFF6CA0A868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026200" y="3454400"/>
            <a:ext cx="4980900" cy="1511299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Understanding Seasonality &amp; Trends</a:t>
            </a:r>
            <a:endParaRPr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477157" y="2347201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Additive</a:t>
            </a:r>
            <a:endParaRPr/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1026200" y="1417427"/>
            <a:ext cx="5018288" cy="83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Why Decompose the Time Series?</a:t>
            </a:r>
            <a:br>
              <a:rPr lang="en-US"/>
            </a:br>
            <a:r>
              <a:rPr lang="en-US"/>
              <a:t>To separate what’s </a:t>
            </a:r>
            <a:r>
              <a:rPr lang="en-US" b="1"/>
              <a:t>predictable</a:t>
            </a:r>
            <a:r>
              <a:rPr lang="en-US"/>
              <a:t> (seasonal trends) from what’s </a:t>
            </a:r>
            <a:r>
              <a:rPr lang="en-US" b="1"/>
              <a:t>random</a:t>
            </a:r>
            <a:r>
              <a:rPr lang="en-US"/>
              <a:t>.</a:t>
            </a:r>
            <a:endParaRPr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4550988" y="2327391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Multiplicative</a:t>
            </a:r>
            <a:endParaRPr/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601788" y="30845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Amplifies peaks and dips over time</a:t>
            </a:r>
            <a:endParaRPr/>
          </a:p>
        </p:txBody>
      </p:sp>
      <p:cxnSp>
        <p:nvCxnSpPr>
          <p:cNvPr id="227" name="Google Shape;227;p45"/>
          <p:cNvCxnSpPr/>
          <p:nvPr/>
        </p:nvCxnSpPr>
        <p:spPr>
          <a:xfrm>
            <a:off x="1562638" y="2895601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5525038" y="2879374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26;p45">
            <a:extLst>
              <a:ext uri="{FF2B5EF4-FFF2-40B4-BE49-F238E27FC236}">
                <a16:creationId xmlns:a16="http://schemas.microsoft.com/office/drawing/2014/main" id="{7BFD6FFC-015E-5941-9AE7-E613D7906527}"/>
              </a:ext>
            </a:extLst>
          </p:cNvPr>
          <p:cNvSpPr txBox="1">
            <a:spLocks/>
          </p:cNvSpPr>
          <p:nvPr/>
        </p:nvSpPr>
        <p:spPr>
          <a:xfrm>
            <a:off x="626688" y="30718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/>
              <a:t>Shows steady trend + consistent seasonality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>
          <a:extLst>
            <a:ext uri="{FF2B5EF4-FFF2-40B4-BE49-F238E27FC236}">
              <a16:creationId xmlns:a16="http://schemas.microsoft.com/office/drawing/2014/main" id="{55C254B1-4528-6F8C-F09C-3C4519D46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>
            <a:extLst>
              <a:ext uri="{FF2B5EF4-FFF2-40B4-BE49-F238E27FC236}">
                <a16:creationId xmlns:a16="http://schemas.microsoft.com/office/drawing/2014/main" id="{AD8ED991-8686-3979-7E0F-744CC16EEDC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6924" y="366897"/>
            <a:ext cx="6814503" cy="1360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ontserrat" panose="00000500000000000000" pitchFamily="2" charset="0"/>
              </a:rPr>
              <a:t>Business Insights</a:t>
            </a:r>
            <a:br>
              <a:rPr lang="en-US" sz="1600">
                <a:latin typeface="Montserrat" panose="00000500000000000000" pitchFamily="2" charset="0"/>
              </a:rPr>
            </a:br>
            <a:br>
              <a:rPr lang="en-US" sz="1600">
                <a:latin typeface="Montserrat" panose="00000500000000000000" pitchFamily="2" charset="0"/>
              </a:rPr>
            </a:br>
            <a:r>
              <a:rPr lang="en-US" sz="1100" b="0">
                <a:latin typeface="Montserrat" panose="00000500000000000000" pitchFamily="2" charset="0"/>
              </a:rPr>
              <a:t>Summer promotions and staffing can be better planned using these seasonal insights.</a:t>
            </a:r>
            <a:endParaRPr sz="1100" b="0">
              <a:latin typeface="Montserrat" panose="00000500000000000000" pitchFamily="2" charset="0"/>
            </a:endParaRPr>
          </a:p>
        </p:txBody>
      </p:sp>
      <p:pic>
        <p:nvPicPr>
          <p:cNvPr id="2" name="image1.png">
            <a:extLst>
              <a:ext uri="{FF2B5EF4-FFF2-40B4-BE49-F238E27FC236}">
                <a16:creationId xmlns:a16="http://schemas.microsoft.com/office/drawing/2014/main" id="{D7B21611-2F5C-E0F7-76B2-95695910017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986924" y="2227736"/>
            <a:ext cx="2844796" cy="2010433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pic>
        <p:nvPicPr>
          <p:cNvPr id="3" name="image8.png">
            <a:extLst>
              <a:ext uri="{FF2B5EF4-FFF2-40B4-BE49-F238E27FC236}">
                <a16:creationId xmlns:a16="http://schemas.microsoft.com/office/drawing/2014/main" id="{D04932EA-D907-97A1-F6AC-6C6C2994BE85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464631" y="2227737"/>
            <a:ext cx="2844797" cy="2010434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sp>
        <p:nvSpPr>
          <p:cNvPr id="4" name="Google Shape;223;p45">
            <a:extLst>
              <a:ext uri="{FF2B5EF4-FFF2-40B4-BE49-F238E27FC236}">
                <a16:creationId xmlns:a16="http://schemas.microsoft.com/office/drawing/2014/main" id="{104AD9FA-3300-B046-66C8-D782EA99C4CB}"/>
              </a:ext>
            </a:extLst>
          </p:cNvPr>
          <p:cNvSpPr txBox="1">
            <a:spLocks/>
          </p:cNvSpPr>
          <p:nvPr/>
        </p:nvSpPr>
        <p:spPr>
          <a:xfrm>
            <a:off x="1105463" y="1481683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/>
              <a:t>Additive</a:t>
            </a:r>
          </a:p>
        </p:txBody>
      </p:sp>
      <p:sp>
        <p:nvSpPr>
          <p:cNvPr id="5" name="Google Shape;225;p45">
            <a:extLst>
              <a:ext uri="{FF2B5EF4-FFF2-40B4-BE49-F238E27FC236}">
                <a16:creationId xmlns:a16="http://schemas.microsoft.com/office/drawing/2014/main" id="{5572727F-F464-52BF-96BB-2D73B5743C3D}"/>
              </a:ext>
            </a:extLst>
          </p:cNvPr>
          <p:cNvSpPr txBox="1">
            <a:spLocks/>
          </p:cNvSpPr>
          <p:nvPr/>
        </p:nvSpPr>
        <p:spPr>
          <a:xfrm>
            <a:off x="5566272" y="1481683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>
                <a:solidFill>
                  <a:schemeClr val="bg1"/>
                </a:solidFill>
                <a:latin typeface="Montserrat ExtraBold" panose="00000900000000000000" pitchFamily="2" charset="0"/>
              </a:rPr>
              <a:t>Multiplicative</a:t>
            </a:r>
          </a:p>
        </p:txBody>
      </p:sp>
      <p:cxnSp>
        <p:nvCxnSpPr>
          <p:cNvPr id="6" name="Google Shape;227;p45">
            <a:extLst>
              <a:ext uri="{FF2B5EF4-FFF2-40B4-BE49-F238E27FC236}">
                <a16:creationId xmlns:a16="http://schemas.microsoft.com/office/drawing/2014/main" id="{A52CB7AB-6D22-DE02-ACDB-044464C7FF58}"/>
              </a:ext>
            </a:extLst>
          </p:cNvPr>
          <p:cNvCxnSpPr/>
          <p:nvPr/>
        </p:nvCxnSpPr>
        <p:spPr>
          <a:xfrm>
            <a:off x="2164982" y="198120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7" name="Google Shape;227;p45">
            <a:extLst>
              <a:ext uri="{FF2B5EF4-FFF2-40B4-BE49-F238E27FC236}">
                <a16:creationId xmlns:a16="http://schemas.microsoft.com/office/drawing/2014/main" id="{C1A46B15-0A4A-6CFE-ED16-E18BB6140343}"/>
              </a:ext>
            </a:extLst>
          </p:cNvPr>
          <p:cNvCxnSpPr/>
          <p:nvPr/>
        </p:nvCxnSpPr>
        <p:spPr>
          <a:xfrm>
            <a:off x="6657132" y="198120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80493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8753ED4A-C5BA-0D6B-E8DF-3E86A216B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>
            <a:extLst>
              <a:ext uri="{FF2B5EF4-FFF2-40B4-BE49-F238E27FC236}">
                <a16:creationId xmlns:a16="http://schemas.microsoft.com/office/drawing/2014/main" id="{E2986841-5C9B-8898-BDED-28235E3AB4CF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646585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Forecasting Models Compared</a:t>
            </a:r>
            <a:endParaRPr/>
          </a:p>
        </p:txBody>
      </p:sp>
      <p:cxnSp>
        <p:nvCxnSpPr>
          <p:cNvPr id="234" name="Google Shape;234;p46">
            <a:extLst>
              <a:ext uri="{FF2B5EF4-FFF2-40B4-BE49-F238E27FC236}">
                <a16:creationId xmlns:a16="http://schemas.microsoft.com/office/drawing/2014/main" id="{1FE24905-5BC4-640E-F416-E4393E1B2E7B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8" name="Google Shape;238;p46">
            <a:extLst>
              <a:ext uri="{FF2B5EF4-FFF2-40B4-BE49-F238E27FC236}">
                <a16:creationId xmlns:a16="http://schemas.microsoft.com/office/drawing/2014/main" id="{ED45A7DE-CBD9-43A2-8A17-689F319CEE3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38499" y="1582649"/>
            <a:ext cx="6982181" cy="2585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en-US" b="1"/>
              <a:t>We evaluated 4 forecasting models:</a:t>
            </a:r>
            <a:br>
              <a:rPr lang="en-US"/>
            </a:br>
            <a:endParaRPr lang="en-US"/>
          </a:p>
          <a:p>
            <a:pPr indent="-174625" algn="l">
              <a:buFont typeface="Arial" panose="020B0604020202020204" pitchFamily="34" charset="0"/>
              <a:buChar char="•"/>
            </a:pPr>
            <a:r>
              <a:rPr lang="en-US" b="1"/>
              <a:t>ARIMA</a:t>
            </a:r>
            <a:r>
              <a:rPr lang="en-US"/>
              <a:t> – Traditional statistical method</a:t>
            </a:r>
          </a:p>
          <a:p>
            <a:pPr indent="-174625" algn="l">
              <a:buFont typeface="Arial" panose="020B0604020202020204" pitchFamily="34" charset="0"/>
              <a:buChar char="•"/>
            </a:pPr>
            <a:r>
              <a:rPr lang="en-US" b="1"/>
              <a:t>ETS</a:t>
            </a:r>
            <a:r>
              <a:rPr lang="en-US"/>
              <a:t> – Trend and seasonality smoothing</a:t>
            </a:r>
          </a:p>
          <a:p>
            <a:pPr indent="-174625" algn="l">
              <a:buFont typeface="Arial" panose="020B0604020202020204" pitchFamily="34" charset="0"/>
              <a:buChar char="•"/>
            </a:pPr>
            <a:r>
              <a:rPr lang="en-US" b="1"/>
              <a:t>Prophet</a:t>
            </a:r>
            <a:r>
              <a:rPr lang="en-US"/>
              <a:t> – Business-friendly with seasonal changepoints</a:t>
            </a:r>
          </a:p>
          <a:p>
            <a:pPr indent="-174625" algn="l">
              <a:buFont typeface="Arial" panose="020B0604020202020204" pitchFamily="34" charset="0"/>
              <a:buChar char="•"/>
            </a:pPr>
            <a:r>
              <a:rPr lang="en-US" b="1"/>
              <a:t>LSTM</a:t>
            </a:r>
            <a:r>
              <a:rPr lang="en-US"/>
              <a:t> – Deep learning model for complex patterns</a:t>
            </a:r>
          </a:p>
          <a:p>
            <a:pPr algn="l">
              <a:lnSpc>
                <a:spcPct val="200000"/>
              </a:lnSpc>
            </a:pPr>
            <a:r>
              <a:rPr lang="en-US" b="1"/>
              <a:t>Metrics Used</a:t>
            </a:r>
            <a:r>
              <a:rPr lang="en-US"/>
              <a:t>:</a:t>
            </a:r>
            <a:br>
              <a:rPr lang="en-US"/>
            </a:br>
            <a:r>
              <a:rPr lang="en-US"/>
              <a:t>✅ RMSE | ✅ MAE | ✅ MAPE | ✅ MSE</a:t>
            </a:r>
          </a:p>
        </p:txBody>
      </p:sp>
    </p:spTree>
    <p:extLst>
      <p:ext uri="{BB962C8B-B14F-4D97-AF65-F5344CB8AC3E}">
        <p14:creationId xmlns:p14="http://schemas.microsoft.com/office/powerpoint/2010/main" val="2093568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MAPE (%)  Comparison by Model</a:t>
            </a:r>
            <a:br>
              <a:rPr lang="en-US" sz="1600">
                <a:solidFill>
                  <a:schemeClr val="lt1"/>
                </a:solidFill>
              </a:rPr>
            </a:br>
            <a:endParaRPr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4.png">
            <a:extLst>
              <a:ext uri="{FF2B5EF4-FFF2-40B4-BE49-F238E27FC236}">
                <a16:creationId xmlns:a16="http://schemas.microsoft.com/office/drawing/2014/main" id="{FEBC94F3-A227-E17D-5114-420FA177F37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90830" y="1265055"/>
            <a:ext cx="6907427" cy="3002569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>
          <a:extLst>
            <a:ext uri="{FF2B5EF4-FFF2-40B4-BE49-F238E27FC236}">
              <a16:creationId xmlns:a16="http://schemas.microsoft.com/office/drawing/2014/main" id="{FBFD01A1-75D4-3290-B675-5FF0167C2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>
            <a:extLst>
              <a:ext uri="{FF2B5EF4-FFF2-40B4-BE49-F238E27FC236}">
                <a16:creationId xmlns:a16="http://schemas.microsoft.com/office/drawing/2014/main" id="{3158ABC3-982A-C598-C076-E1153C9DE3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Worked Best?</a:t>
            </a:r>
            <a:endParaRPr/>
          </a:p>
        </p:txBody>
      </p:sp>
      <p:sp>
        <p:nvSpPr>
          <p:cNvPr id="2191" name="Google Shape;2191;p70">
            <a:extLst>
              <a:ext uri="{FF2B5EF4-FFF2-40B4-BE49-F238E27FC236}">
                <a16:creationId xmlns:a16="http://schemas.microsoft.com/office/drawing/2014/main" id="{24E96CB3-EED6-E67C-C608-212919BE4C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8710" y="1644236"/>
            <a:ext cx="6380979" cy="27713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🏆 Prophet Model – Best for long-term forecasts</a:t>
            </a:r>
            <a:br>
              <a:rPr lang="en-US"/>
            </a:br>
            <a:endParaRPr lang="en-US"/>
          </a:p>
          <a:p>
            <a:pPr marL="517525" indent="-288925">
              <a:lnSpc>
                <a:spcPct val="150000"/>
              </a:lnSpc>
            </a:pPr>
            <a:r>
              <a:rPr lang="en-US"/>
              <a:t>Captured seasonality &amp; shifts in demand</a:t>
            </a:r>
          </a:p>
          <a:p>
            <a:pPr marL="517525" indent="-288925"/>
            <a:r>
              <a:rPr lang="en-US"/>
              <a:t>Accurate even with missing or irregular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🔮 LSTM – Great for complex patterns &amp; short-term forecasting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1682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ARIMA &amp; ETS: Reliable but less accurate on seasonal surges.</a:t>
            </a:r>
            <a:endParaRPr/>
          </a:p>
        </p:txBody>
      </p:sp>
      <p:cxnSp>
        <p:nvCxnSpPr>
          <p:cNvPr id="2192" name="Google Shape;2192;p70">
            <a:extLst>
              <a:ext uri="{FF2B5EF4-FFF2-40B4-BE49-F238E27FC236}">
                <a16:creationId xmlns:a16="http://schemas.microsoft.com/office/drawing/2014/main" id="{FA7B8C0B-6628-F671-0694-9CB1CDA704AE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90724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D79B1371-E809-21C6-F57D-C87ADDCAD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>
            <a:extLst>
              <a:ext uri="{FF2B5EF4-FFF2-40B4-BE49-F238E27FC236}">
                <a16:creationId xmlns:a16="http://schemas.microsoft.com/office/drawing/2014/main" id="{30D546AD-CEEF-6534-7553-A52670303430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Forecasting App</a:t>
            </a:r>
            <a:endParaRPr/>
          </a:p>
        </p:txBody>
      </p:sp>
      <p:cxnSp>
        <p:nvCxnSpPr>
          <p:cNvPr id="234" name="Google Shape;234;p46">
            <a:extLst>
              <a:ext uri="{FF2B5EF4-FFF2-40B4-BE49-F238E27FC236}">
                <a16:creationId xmlns:a16="http://schemas.microsoft.com/office/drawing/2014/main" id="{9561713C-374E-02B0-470C-2B66627A3418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0" name="Google Shape;240;p46">
            <a:extLst>
              <a:ext uri="{FF2B5EF4-FFF2-40B4-BE49-F238E27FC236}">
                <a16:creationId xmlns:a16="http://schemas.microsoft.com/office/drawing/2014/main" id="{FC042B5E-F35C-E466-E977-586B0ACAE5CC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895628" y="1285486"/>
            <a:ext cx="6756455" cy="2384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en-US"/>
              <a:t>🎯 Built an </a:t>
            </a:r>
            <a:r>
              <a:rPr lang="en-US" b="1"/>
              <a:t>interactive web app</a:t>
            </a:r>
            <a:r>
              <a:rPr lang="en-US"/>
              <a:t> using </a:t>
            </a:r>
            <a:r>
              <a:rPr lang="en-US" b="1" err="1"/>
              <a:t>Streamlit</a:t>
            </a:r>
            <a:r>
              <a:rPr lang="en-US"/>
              <a:t> – no coding needed for users.</a:t>
            </a:r>
          </a:p>
          <a:p>
            <a:pPr algn="l">
              <a:buNone/>
            </a:pPr>
            <a:br>
              <a:rPr lang="en-US" b="1"/>
            </a:br>
            <a:r>
              <a:rPr lang="en-US" b="1"/>
              <a:t>Features</a:t>
            </a:r>
            <a:r>
              <a:rPr lang="en-US"/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/>
              <a:t>Upload CSV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/>
              <a:t>Choose model &amp; forecast horizon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/>
              <a:t>View trends &amp; forecast results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/>
              <a:t>Download preprocessed data</a:t>
            </a:r>
          </a:p>
        </p:txBody>
      </p:sp>
      <p:pic>
        <p:nvPicPr>
          <p:cNvPr id="2" name="image6.png">
            <a:extLst>
              <a:ext uri="{FF2B5EF4-FFF2-40B4-BE49-F238E27FC236}">
                <a16:creationId xmlns:a16="http://schemas.microsoft.com/office/drawing/2014/main" id="{E0F6FA19-9A31-F6A1-513B-BFAF0F2F91F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1912833"/>
            <a:ext cx="4493870" cy="2952285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811900152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15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Futuristic Background by Slidesgo</vt:lpstr>
      <vt:lpstr>Time Series Forecasting for Hotel Bookings</vt:lpstr>
      <vt:lpstr>Why Forecast Hotel Bookings?</vt:lpstr>
      <vt:lpstr>Dataset &amp; EDA Insights</vt:lpstr>
      <vt:lpstr>Understanding Seasonality &amp; Trends</vt:lpstr>
      <vt:lpstr>Business Insights  Summer promotions and staffing can be better planned using these seasonal insights.</vt:lpstr>
      <vt:lpstr>Forecasting Models Compared</vt:lpstr>
      <vt:lpstr>MAPE (%)  Comparison by Model </vt:lpstr>
      <vt:lpstr>What Worked Best?</vt:lpstr>
      <vt:lpstr>The Forecasting App</vt:lpstr>
      <vt:lpstr>Demo – App Walkthrough</vt:lpstr>
      <vt:lpstr>2. Choose Decomposition → Additive or Multiplicative </vt:lpstr>
      <vt:lpstr>3. Select Forecasting Model (e.g., Prophet) 4. Set forecast horizon (e.g., 6 months) 5. View results </vt:lpstr>
      <vt:lpstr>Deployment &amp; Business Value</vt:lpstr>
      <vt:lpstr>Final Thoughts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14</cp:revision>
  <dcterms:modified xsi:type="dcterms:W3CDTF">2025-04-14T02:05:33Z</dcterms:modified>
</cp:coreProperties>
</file>